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95" autoAdjust="0"/>
  </p:normalViewPr>
  <p:slideViewPr>
    <p:cSldViewPr>
      <p:cViewPr varScale="1">
        <p:scale>
          <a:sx n="69" d="100"/>
          <a:sy n="69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12" d="100"/>
          <a:sy n="112" d="100"/>
        </p:scale>
        <p:origin x="-413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0A65C-F514-E04B-A00D-00855BCE549C}" type="datetimeFigureOut">
              <a:rPr lang="en-US" smtClean="0"/>
              <a:pPr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980BC-A08B-7042-9E8A-6AD82636A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3A6A-8E54-D245-B89D-80427EA6A61F}" type="datetimeFigureOut">
              <a:rPr lang="en-US" smtClean="0"/>
              <a:pPr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FB2A-16FC-404C-A508-B634FD64C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+mn-lt"/>
              </a:rPr>
              <a:t>Are current approaches efficient? Can we reduce computational load on system?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6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Chose </a:t>
            </a:r>
            <a:r>
              <a:rPr lang="en-IE" dirty="0" err="1" smtClean="0"/>
              <a:t>LwF</a:t>
            </a:r>
            <a:r>
              <a:rPr lang="en-IE" dirty="0" smtClean="0"/>
              <a:t> because of it’s advantages.. Low computational cost and Simplicity in deployment.</a:t>
            </a:r>
          </a:p>
          <a:p>
            <a:endParaRPr lang="en-IE" dirty="0" smtClean="0"/>
          </a:p>
          <a:p>
            <a:r>
              <a:rPr lang="en-IE" dirty="0" smtClean="0"/>
              <a:t>Weights up</a:t>
            </a:r>
            <a:r>
              <a:rPr lang="en-IE" baseline="0" dirty="0" smtClean="0"/>
              <a:t> to the bottleneck </a:t>
            </a:r>
            <a:r>
              <a:rPr lang="en-IE" dirty="0" smtClean="0"/>
              <a:t>are retained as</a:t>
            </a:r>
            <a:r>
              <a:rPr lang="en-IE" baseline="0" dirty="0" smtClean="0"/>
              <a:t> </a:t>
            </a:r>
            <a:r>
              <a:rPr lang="en-IE" dirty="0" smtClean="0"/>
              <a:t>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IE" dirty="0" smtClean="0">
                <a:latin typeface="+mn-lt"/>
                <a:cs typeface="Times New Roman" panose="02020603050405020304" pitchFamily="18" charset="0"/>
              </a:rPr>
              <a:t>p.</a:t>
            </a:r>
            <a:r>
              <a:rPr lang="en-IE" baseline="0" dirty="0" smtClean="0">
                <a:latin typeface="+mn-lt"/>
                <a:cs typeface="Times New Roman" panose="02020603050405020304" pitchFamily="18" charset="0"/>
              </a:rPr>
              <a:t> Here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IE" dirty="0" smtClean="0">
                <a:latin typeface="+mn-lt"/>
                <a:cs typeface="Times New Roman" panose="02020603050405020304" pitchFamily="18" charset="0"/>
              </a:rPr>
              <a:t>p is fine tuned during training.</a:t>
            </a:r>
          </a:p>
          <a:p>
            <a:r>
              <a:rPr lang="en-IE" dirty="0" smtClean="0">
                <a:latin typeface="+mn-lt"/>
                <a:cs typeface="Times New Roman" panose="02020603050405020304" pitchFamily="18" charset="0"/>
              </a:rPr>
              <a:t>In order to introduce </a:t>
            </a:r>
            <a:r>
              <a:rPr lang="en-IE" dirty="0" err="1" smtClean="0">
                <a:latin typeface="+mn-lt"/>
                <a:cs typeface="Times New Roman" panose="02020603050405020304" pitchFamily="18" charset="0"/>
              </a:rPr>
              <a:t>LwF</a:t>
            </a:r>
            <a:r>
              <a:rPr lang="en-IE" dirty="0" smtClean="0">
                <a:latin typeface="+mn-lt"/>
                <a:cs typeface="Times New Roman" panose="02020603050405020304" pitchFamily="18" charset="0"/>
              </a:rPr>
              <a:t> we retain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IE" dirty="0" smtClean="0">
                <a:latin typeface="+mn-lt"/>
                <a:cs typeface="Times New Roman" panose="02020603050405020304" pitchFamily="18" charset="0"/>
              </a:rPr>
              <a:t>old</a:t>
            </a:r>
            <a:r>
              <a:rPr lang="en-IE" baseline="0" dirty="0" smtClean="0">
                <a:latin typeface="+mn-lt"/>
                <a:cs typeface="Times New Roman" panose="02020603050405020304" pitchFamily="18" charset="0"/>
              </a:rPr>
              <a:t>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4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20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1. </a:t>
            </a:r>
            <a:r>
              <a:rPr lang="en-US" dirty="0" smtClean="0">
                <a:latin typeface="+mn-lt"/>
              </a:rPr>
              <a:t>Yes this might deteriorate performance but it is closer to the ‘real-world’ scenario.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1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Our model outperforms</a:t>
            </a:r>
            <a:r>
              <a:rPr lang="en-IE" baseline="0" dirty="0" smtClean="0"/>
              <a:t> the baseline model M1 which employs no lifelong learning strategy and M2 which fine tunes Op continuously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9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2519392"/>
            <a:ext cx="8117656" cy="482813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31613"/>
            <a:ext cx="8117656" cy="10287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B0D7E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4508500"/>
            <a:ext cx="8064500" cy="36036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61435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5599" y="2032000"/>
            <a:ext cx="8500533" cy="4094164"/>
          </a:xfrm>
        </p:spPr>
        <p:txBody>
          <a:bodyPr numCol="1" spcCol="3600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Ubuntu Light"/>
                <a:cs typeface="Ubuntu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1E731-4C88-402A-AEAA-70FFEE337F32}" type="datetimeFigureOut">
              <a:rPr lang="en-GB" smtClean="0"/>
              <a:pPr/>
              <a:t>02/11/2019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0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spcCol="360000"/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1E731-4C88-402A-AEAA-70FFEE337F32}" type="datetimeFigureOut">
              <a:rPr lang="en-GB" smtClean="0"/>
              <a:pPr/>
              <a:t>02/11/2019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53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244"/>
            <a:ext cx="8229600" cy="6397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127363" y="-99145"/>
            <a:ext cx="1905000" cy="1295400"/>
          </a:xfrm>
        </p:spPr>
        <p:txBody>
          <a:bodyPr>
            <a:noAutofit/>
          </a:bodyPr>
          <a:lstStyle>
            <a:lvl1pPr marL="0" indent="0" algn="r">
              <a:buNone/>
              <a:defRPr sz="7200">
                <a:solidFill>
                  <a:srgbClr val="B0D7E3"/>
                </a:solidFill>
              </a:defRPr>
            </a:lvl1pPr>
          </a:lstStyle>
          <a:p>
            <a:pPr lvl="0"/>
            <a:r>
              <a:rPr lang="ga-I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1581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99" y="1290638"/>
            <a:ext cx="8500533" cy="639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99" y="2082800"/>
            <a:ext cx="8500533" cy="408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3184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72541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16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911E731-4C88-402A-AEAA-70FFEE337F32}" type="datetimeFigureOut">
              <a:rPr lang="en-GB" smtClean="0"/>
              <a:pPr/>
              <a:t>02/11/2019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73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B94"/>
          </a:solidFill>
          <a:latin typeface="Ubuntu"/>
          <a:ea typeface="+mj-ea"/>
          <a:cs typeface="Ubuntu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5"/>
          </a:solidFill>
          <a:latin typeface="Ubuntu"/>
          <a:ea typeface="+mn-ea"/>
          <a:cs typeface="Ubuntu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735" y="1956936"/>
            <a:ext cx="8117656" cy="482813"/>
          </a:xfrm>
        </p:spPr>
        <p:txBody>
          <a:bodyPr/>
          <a:lstStyle/>
          <a:p>
            <a:r>
              <a:rPr lang="en-IE" dirty="0" smtClean="0">
                <a:latin typeface="+mj-lt"/>
              </a:rPr>
              <a:t>Learning Without Forgetting Approaches for Lifelong Robotic Vision</a:t>
            </a:r>
            <a:endParaRPr lang="en-IE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735" y="3773339"/>
            <a:ext cx="8117656" cy="1028720"/>
          </a:xfrm>
        </p:spPr>
        <p:txBody>
          <a:bodyPr/>
          <a:lstStyle/>
          <a:p>
            <a:r>
              <a:rPr lang="en-IE" dirty="0" err="1" smtClean="0">
                <a:latin typeface="+mj-lt"/>
              </a:rPr>
              <a:t>Zhengwei</a:t>
            </a:r>
            <a:r>
              <a:rPr lang="en-IE" dirty="0" smtClean="0">
                <a:latin typeface="+mj-lt"/>
              </a:rPr>
              <a:t> Wang </a:t>
            </a:r>
            <a:r>
              <a:rPr lang="en-IE" baseline="30000" dirty="0" smtClean="0">
                <a:latin typeface="+mj-lt"/>
              </a:rPr>
              <a:t>1</a:t>
            </a:r>
            <a:r>
              <a:rPr lang="en-IE" dirty="0" smtClean="0">
                <a:latin typeface="+mj-lt"/>
              </a:rPr>
              <a:t>, Eoin Brophy</a:t>
            </a:r>
            <a:r>
              <a:rPr lang="en-IE" baseline="30000" dirty="0">
                <a:latin typeface="+mj-lt"/>
              </a:rPr>
              <a:t> </a:t>
            </a:r>
            <a:r>
              <a:rPr lang="en-IE" baseline="30000" dirty="0" smtClean="0">
                <a:latin typeface="+mj-lt"/>
              </a:rPr>
              <a:t>2</a:t>
            </a:r>
            <a:r>
              <a:rPr lang="en-IE" dirty="0" smtClean="0">
                <a:latin typeface="+mj-lt"/>
              </a:rPr>
              <a:t> and </a:t>
            </a:r>
            <a:r>
              <a:rPr lang="en-IE" dirty="0" err="1" smtClean="0">
                <a:latin typeface="+mj-lt"/>
              </a:rPr>
              <a:t>Tomás</a:t>
            </a:r>
            <a:r>
              <a:rPr lang="en-IE" dirty="0" smtClean="0">
                <a:latin typeface="+mj-lt"/>
              </a:rPr>
              <a:t> E. Ward</a:t>
            </a:r>
            <a:r>
              <a:rPr lang="en-IE" baseline="30000" dirty="0">
                <a:latin typeface="+mj-lt"/>
              </a:rPr>
              <a:t> </a:t>
            </a:r>
            <a:r>
              <a:rPr lang="en-IE" baseline="30000" dirty="0" smtClean="0">
                <a:latin typeface="+mj-lt"/>
              </a:rPr>
              <a:t>2</a:t>
            </a:r>
            <a:endParaRPr lang="en-IE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1520" y="4840394"/>
            <a:ext cx="8064500" cy="576684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>
                <a:latin typeface="+mj-lt"/>
              </a:rPr>
              <a:t>1. V-SENSE, School of Computer Science and Statistics, Trinity College Dublin.</a:t>
            </a:r>
          </a:p>
          <a:p>
            <a:r>
              <a:rPr lang="en-IE" dirty="0" smtClean="0">
                <a:latin typeface="+mj-lt"/>
              </a:rPr>
              <a:t>2.. Insight Centre for Data Analytics, Dublin City University.</a:t>
            </a:r>
            <a:endParaRPr lang="en-IE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661248"/>
            <a:ext cx="971600" cy="37584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Thank you for listening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9" y="2032000"/>
            <a:ext cx="3208289" cy="60491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The team.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2738512"/>
            <a:ext cx="1891384" cy="1891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498" y="4606648"/>
            <a:ext cx="134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Zhengwei</a:t>
            </a:r>
            <a:endParaRPr lang="en-I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38513"/>
            <a:ext cx="1971559" cy="1891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2" y="466399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lang="en-I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82" y="2738512"/>
            <a:ext cx="1863059" cy="18630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6213" y="4663998"/>
            <a:ext cx="72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Eoin</a:t>
            </a:r>
            <a:endParaRPr lang="en-I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555259"/>
            <a:ext cx="57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Corresponding email: Zhengwei.wang</a:t>
            </a: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@tcd.ie</a:t>
            </a:r>
            <a:endParaRPr lang="en-I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Introduction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9" y="2492896"/>
            <a:ext cx="8500533" cy="2333104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latin typeface="+mn-lt"/>
              </a:rPr>
              <a:t>Humans and animals have the capacity to continuously acquire, refine and transfer knowledge throughout their lifetime.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This </a:t>
            </a:r>
            <a:r>
              <a:rPr lang="en-US" dirty="0" smtClean="0">
                <a:latin typeface="+mn-lt"/>
              </a:rPr>
              <a:t>process is known</a:t>
            </a:r>
            <a:r>
              <a:rPr lang="en-US" dirty="0" smtClean="0">
                <a:latin typeface="+mn-lt"/>
              </a:rPr>
              <a:t> as Lifelong Learning.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Lifelong Learning is not easily transferred to Machine Learning and forms parts of Robotic Vision problems.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Motivation/Drivers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Main problem we are concerned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Catastrophic forgetting 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Caused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distribution of </a:t>
            </a:r>
            <a:r>
              <a:rPr lang="en-US" dirty="0" smtClean="0">
                <a:latin typeface="+mn-lt"/>
              </a:rPr>
              <a:t>datasets amongst others</a:t>
            </a:r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Can be improved through a few approaches.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+mn-lt"/>
              </a:rPr>
              <a:t>Regularization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+mn-lt"/>
              </a:rPr>
              <a:t>Dynamic Architectures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+mn-lt"/>
              </a:rPr>
              <a:t>Complementary Learning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4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Method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latin typeface="+mn-lt"/>
              </a:rPr>
              <a:t>We chose Learning without Forgetting (</a:t>
            </a:r>
            <a:r>
              <a:rPr lang="en-US" dirty="0" err="1" smtClean="0">
                <a:latin typeface="+mn-lt"/>
              </a:rPr>
              <a:t>LwF</a:t>
            </a:r>
            <a:r>
              <a:rPr lang="en-US" dirty="0" smtClean="0">
                <a:latin typeface="+mn-lt"/>
              </a:rPr>
              <a:t>) strategy for this work.</a:t>
            </a:r>
          </a:p>
          <a:p>
            <a:endParaRPr lang="en-US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Used pre-trained MobileNetV2, retain weights up to bottleneck layer as </a:t>
            </a:r>
            <a:r>
              <a:rPr lang="az-Cyrl-AZ" dirty="0">
                <a:latin typeface="+mn-lt"/>
              </a:rPr>
              <a:t>Ө</a:t>
            </a:r>
            <a:r>
              <a:rPr lang="en-US" dirty="0" smtClean="0">
                <a:latin typeface="+mn-lt"/>
              </a:rPr>
              <a:t>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Train bottleneck from scratch.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Retain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baseline="-25000" dirty="0" smtClean="0">
                <a:latin typeface="+mn-lt"/>
              </a:rPr>
              <a:t>old</a:t>
            </a:r>
            <a:r>
              <a:rPr lang="en-US" dirty="0" smtClean="0">
                <a:latin typeface="+mn-lt"/>
              </a:rPr>
              <a:t> that is trained from previous tasks to construct regularization term for new weights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baseline="-25000" dirty="0" smtClean="0">
                <a:latin typeface="+mn-lt"/>
              </a:rPr>
              <a:t>new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Note:</a:t>
            </a:r>
          </a:p>
          <a:p>
            <a:r>
              <a:rPr lang="en-US" dirty="0" smtClean="0">
                <a:latin typeface="+mn-lt"/>
              </a:rPr>
              <a:t>No replay of previous task images. Only the updated weights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baseline="-25000" dirty="0" smtClean="0">
                <a:latin typeface="+mn-lt"/>
              </a:rPr>
              <a:t>new</a:t>
            </a:r>
            <a:r>
              <a:rPr lang="en-US" dirty="0" smtClean="0">
                <a:latin typeface="+mn-lt"/>
              </a:rPr>
              <a:t> is retained after training -&gt; to be used in testing.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5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Method - Architecture</a:t>
            </a:r>
            <a:endParaRPr lang="en-US" dirty="0">
              <a:latin typeface="+mj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8501063" cy="2095922"/>
          </a:xfrm>
          <a:solidFill>
            <a:schemeClr val="bg1"/>
          </a:solidFill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4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Method - Algorithm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1930400"/>
            <a:ext cx="5152505" cy="4164202"/>
          </a:xfrm>
        </p:spPr>
      </p:pic>
    </p:spTree>
    <p:extLst>
      <p:ext uri="{BB962C8B-B14F-4D97-AF65-F5344CB8AC3E}">
        <p14:creationId xmlns:p14="http://schemas.microsoft.com/office/powerpoint/2010/main" val="9854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Method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9" y="2032000"/>
            <a:ext cx="8500533" cy="2909168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latin typeface="+mn-lt"/>
              </a:rPr>
              <a:t>Did not retain </a:t>
            </a:r>
            <a:r>
              <a:rPr lang="en-US" dirty="0" smtClean="0">
                <a:latin typeface="+mn-lt"/>
              </a:rPr>
              <a:t>old weights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sz="1600" dirty="0" smtClean="0">
                <a:latin typeface="+mn-lt"/>
              </a:rPr>
              <a:t>old</a:t>
            </a:r>
            <a:r>
              <a:rPr lang="en-US" dirty="0" smtClean="0">
                <a:latin typeface="+mn-lt"/>
              </a:rPr>
              <a:t> for each task. 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Instead of fine tuning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dirty="0" smtClean="0">
                <a:latin typeface="+mn-lt"/>
              </a:rPr>
              <a:t>p continuously for each task, we load pre-trained weights to </a:t>
            </a:r>
            <a:r>
              <a:rPr lang="az-Cyrl-AZ" dirty="0" smtClean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dirty="0" smtClean="0">
                <a:latin typeface="+mn-lt"/>
              </a:rPr>
              <a:t>p for each new task and fine tune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find initializing </a:t>
            </a:r>
            <a:r>
              <a:rPr lang="az-Cyrl-AZ" dirty="0">
                <a:latin typeface="+mn-lt"/>
                <a:cs typeface="Times New Roman" panose="02020603050405020304" pitchFamily="18" charset="0"/>
              </a:rPr>
              <a:t>Ө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+mn-lt"/>
              </a:rPr>
              <a:t> as </a:t>
            </a:r>
            <a:r>
              <a:rPr lang="en-US" dirty="0" smtClean="0">
                <a:latin typeface="+mn-lt"/>
              </a:rPr>
              <a:t>pre-trained </a:t>
            </a:r>
            <a:r>
              <a:rPr lang="en-US" dirty="0">
                <a:latin typeface="+mn-lt"/>
              </a:rPr>
              <a:t>weights for each task performs better than using </a:t>
            </a:r>
            <a:r>
              <a:rPr lang="az-Cyrl-AZ" dirty="0">
                <a:latin typeface="+mn-lt"/>
                <a:cs typeface="Times New Roman" panose="02020603050405020304" pitchFamily="18" charset="0"/>
              </a:rPr>
              <a:t>Ө</a:t>
            </a:r>
            <a:r>
              <a:rPr lang="en-IE" dirty="0">
                <a:latin typeface="+mn-lt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+mn-lt"/>
              </a:rPr>
              <a:t> continuously trained by all tasks.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Results</a:t>
            </a:r>
            <a:endParaRPr lang="en-US" dirty="0">
              <a:latin typeface="+mj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3026"/>
              </p:ext>
            </p:extLst>
          </p:nvPr>
        </p:nvGraphicFramePr>
        <p:xfrm>
          <a:off x="355600" y="2032000"/>
          <a:ext cx="85010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0532">
                  <a:extLst>
                    <a:ext uri="{9D8B030D-6E8A-4147-A177-3AD203B41FA5}">
                      <a16:colId xmlns:a16="http://schemas.microsoft.com/office/drawing/2014/main" val="2613814809"/>
                    </a:ext>
                  </a:extLst>
                </a:gridCol>
                <a:gridCol w="4250532">
                  <a:extLst>
                    <a:ext uri="{9D8B030D-6E8A-4147-A177-3AD203B41FA5}">
                      <a16:colId xmlns:a16="http://schemas.microsoft.com/office/drawing/2014/main" val="3733436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Model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Accuracy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33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M</a:t>
                      </a:r>
                      <a:r>
                        <a:rPr lang="en-IE" sz="1600" dirty="0" err="1" smtClean="0"/>
                        <a:t>LwF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76.7%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0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M</a:t>
                      </a:r>
                      <a:r>
                        <a:rPr lang="en-IE" sz="1600" dirty="0" smtClean="0"/>
                        <a:t>1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60.9%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61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M</a:t>
                      </a:r>
                      <a:r>
                        <a:rPr lang="en-IE" sz="1600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74.3%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063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43348" y="3643841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I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LwF</a:t>
            </a:r>
            <a:r>
              <a:rPr lang="en-I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Our Model with </a:t>
            </a:r>
            <a:r>
              <a:rPr lang="en-I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LwF</a:t>
            </a: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strategy</a:t>
            </a:r>
            <a:endParaRPr lang="en-IE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I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no lifelong learning strategy</a:t>
            </a:r>
          </a:p>
          <a:p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I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Fine tunes </a:t>
            </a:r>
            <a:r>
              <a:rPr lang="az-Cyrl-AZ" dirty="0" smtClean="0">
                <a:cs typeface="Times New Roman" panose="02020603050405020304" pitchFamily="18" charset="0"/>
              </a:rPr>
              <a:t>Ө</a:t>
            </a: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 continuously</a:t>
            </a:r>
            <a:endParaRPr lang="en-I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5865" y="3515360"/>
            <a:ext cx="4047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Validation Accuracy of three models.</a:t>
            </a:r>
            <a:endParaRPr lang="en-I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Conclusion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9" y="2032000"/>
            <a:ext cx="8500533" cy="23331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This approach applies Learning without forgetting to robotic vision tasks in a ‘real-world’ scenario.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The core backend is to prevent catastrophic forgetting.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We build on the original approaches in order to become more suitable to this challenge.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8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sight theme FIXED ver 3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solidFill>
            <a:schemeClr val="accent5"/>
          </a:solidFill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Ubuntu Light" panose="020B0304030602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 theme FIXED ver 3.1</Template>
  <TotalTime>4443</TotalTime>
  <Words>473</Words>
  <Application>Microsoft Office PowerPoint</Application>
  <PresentationFormat>On-screen Show (4:3)</PresentationFormat>
  <Paragraphs>87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Ubuntu</vt:lpstr>
      <vt:lpstr>Ubuntu Light</vt:lpstr>
      <vt:lpstr>Insight theme FIXED ver 3.1</vt:lpstr>
      <vt:lpstr>Learning Without Forgetting Approaches for Lifelong Robotic Vision</vt:lpstr>
      <vt:lpstr>Introduction</vt:lpstr>
      <vt:lpstr>Motivation/Drivers</vt:lpstr>
      <vt:lpstr>Method</vt:lpstr>
      <vt:lpstr>Method - Architecture</vt:lpstr>
      <vt:lpstr>Method - Algorithm</vt:lpstr>
      <vt:lpstr>Method</vt:lpstr>
      <vt:lpstr>Results</vt:lpstr>
      <vt:lpstr>Conclusion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briwal</dc:creator>
  <cp:lastModifiedBy>Eoin Brophy</cp:lastModifiedBy>
  <cp:revision>25</cp:revision>
  <dcterms:created xsi:type="dcterms:W3CDTF">2018-08-22T13:50:38Z</dcterms:created>
  <dcterms:modified xsi:type="dcterms:W3CDTF">2019-11-02T09:01:53Z</dcterms:modified>
</cp:coreProperties>
</file>